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8" r:id="rId8"/>
    <p:sldId id="262" r:id="rId9"/>
    <p:sldId id="263" r:id="rId10"/>
    <p:sldId id="264" r:id="rId11"/>
    <p:sldId id="270" r:id="rId12"/>
    <p:sldId id="271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618F-8AE8-45BF-8659-2B14F6325047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A0EC-DE36-401C-8F34-D9CC46D64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82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618F-8AE8-45BF-8659-2B14F6325047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A0EC-DE36-401C-8F34-D9CC46D64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0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618F-8AE8-45BF-8659-2B14F6325047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A0EC-DE36-401C-8F34-D9CC46D64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86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618F-8AE8-45BF-8659-2B14F6325047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A0EC-DE36-401C-8F34-D9CC46D64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4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618F-8AE8-45BF-8659-2B14F6325047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A0EC-DE36-401C-8F34-D9CC46D64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4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618F-8AE8-45BF-8659-2B14F6325047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A0EC-DE36-401C-8F34-D9CC46D64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3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618F-8AE8-45BF-8659-2B14F6325047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A0EC-DE36-401C-8F34-D9CC46D64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61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618F-8AE8-45BF-8659-2B14F6325047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A0EC-DE36-401C-8F34-D9CC46D64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01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618F-8AE8-45BF-8659-2B14F6325047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A0EC-DE36-401C-8F34-D9CC46D64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8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618F-8AE8-45BF-8659-2B14F6325047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A0EC-DE36-401C-8F34-D9CC46D64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9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618F-8AE8-45BF-8659-2B14F6325047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A0EC-DE36-401C-8F34-D9CC46D64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82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E618F-8AE8-45BF-8659-2B14F6325047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EA0EC-DE36-401C-8F34-D9CC46D64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0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isabelle.gagnon8@mcgill.ca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hyperlink" Target="mailto:kolja.eppert@mcgill.c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jpeg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7481" y="0"/>
            <a:ext cx="9144000" cy="23876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002060"/>
                </a:solidFill>
              </a:rPr>
              <a:t>Orientation Session</a:t>
            </a:r>
            <a:endParaRPr lang="en-US" sz="6600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913" y="2802968"/>
            <a:ext cx="9144000" cy="3620364"/>
          </a:xfrm>
        </p:spPr>
        <p:txBody>
          <a:bodyPr>
            <a:normAutofit fontScale="92500" lnSpcReduction="20000"/>
          </a:bodyPr>
          <a:lstStyle/>
          <a:p>
            <a:r>
              <a:rPr lang="en-US" sz="4300" dirty="0" smtClean="0">
                <a:solidFill>
                  <a:schemeClr val="accent1">
                    <a:lumMod val="75000"/>
                  </a:schemeClr>
                </a:solidFill>
              </a:rPr>
              <a:t>CHHD Program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Fall 2024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smtClean="0">
                <a:solidFill>
                  <a:srgbClr val="002060"/>
                </a:solidFill>
              </a:rPr>
              <a:t>By Sara Beydoun</a:t>
            </a:r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" y="2701796"/>
            <a:ext cx="5016843" cy="42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95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90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Recycling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816" y="1189205"/>
            <a:ext cx="10515600" cy="386389"/>
          </a:xfrm>
        </p:spPr>
        <p:txBody>
          <a:bodyPr>
            <a:normAutofit fontScale="92500" lnSpcReduction="20000"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157666"/>
              </p:ext>
            </p:extLst>
          </p:nvPr>
        </p:nvGraphicFramePr>
        <p:xfrm>
          <a:off x="0" y="691978"/>
          <a:ext cx="12192000" cy="6166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Acrobat Document" r:id="rId3" imgW="11658352" imgH="7543800" progId="AcroExch.Document.DC">
                  <p:embed/>
                </p:oleObj>
              </mc:Choice>
              <mc:Fallback>
                <p:oleObj name="Acrobat Document" r:id="rId3" imgW="11658352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691978"/>
                        <a:ext cx="12192000" cy="6166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044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77534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Acrobat Document" r:id="rId3" imgW="7543717" imgH="5829300" progId="AcroExch.Document.DC">
                  <p:embed/>
                </p:oleObj>
              </mc:Choice>
              <mc:Fallback>
                <p:oleObj name="Acrobat Document" r:id="rId3" imgW="7543717" imgH="58293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540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211" y="-123567"/>
            <a:ext cx="10515600" cy="102973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Trainee Committee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519" y="2215980"/>
            <a:ext cx="5593492" cy="4351338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en-US" dirty="0">
                <a:solidFill>
                  <a:srgbClr val="002060"/>
                </a:solidFill>
              </a:rPr>
              <a:t>The goal of the Trainee Committee is to plan events for CHHD trainees and assist with the organization of various CHHD events.</a:t>
            </a:r>
            <a:endParaRPr lang="en-US" b="0" i="0" dirty="0" smtClean="0">
              <a:solidFill>
                <a:srgbClr val="002060"/>
              </a:solidFill>
              <a:effectLst/>
            </a:endParaRPr>
          </a:p>
          <a:p>
            <a:pPr marL="0" indent="0" fontAlgn="base">
              <a:buNone/>
            </a:pPr>
            <a:r>
              <a:rPr lang="en-US" dirty="0"/>
              <a:t>​</a:t>
            </a:r>
            <a:endParaRPr lang="en-US" b="0" i="0" dirty="0" smtClean="0">
              <a:effectLst/>
            </a:endParaRP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126184"/>
              </p:ext>
            </p:extLst>
          </p:nvPr>
        </p:nvGraphicFramePr>
        <p:xfrm>
          <a:off x="6236043" y="749643"/>
          <a:ext cx="5881816" cy="6108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Acrobat Document" r:id="rId3" imgW="11334592" imgH="16040063" progId="AcroExch.Document.DC">
                  <p:embed/>
                </p:oleObj>
              </mc:Choice>
              <mc:Fallback>
                <p:oleObj name="Acrobat Document" r:id="rId3" imgW="11334592" imgH="160400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36043" y="749643"/>
                        <a:ext cx="5881816" cy="6108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596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262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Follow us on Social Media!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711216"/>
            <a:ext cx="5890054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rgbClr val="002060"/>
                </a:solidFill>
              </a:rPr>
              <a:t>    	      Facebook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2060"/>
                </a:solidFill>
              </a:rPr>
              <a:t>Child Health &amp; Human Development Program (CHHDPROGRAM)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https://www.facebook.com/CHHDPROGRAM/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401164" y="1722396"/>
            <a:ext cx="559555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               </a:t>
            </a:r>
            <a:r>
              <a:rPr lang="en-US" sz="3600" dirty="0" smtClean="0">
                <a:solidFill>
                  <a:srgbClr val="002060"/>
                </a:solidFill>
              </a:rPr>
              <a:t>Instagram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     @</a:t>
            </a:r>
            <a:r>
              <a:rPr lang="en-US" dirty="0" err="1" smtClean="0">
                <a:solidFill>
                  <a:srgbClr val="002060"/>
                </a:solidFill>
              </a:rPr>
              <a:t>chhd.sedh</a:t>
            </a: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https://www.instagram.com/chhd.sedh/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56" y="1690688"/>
            <a:ext cx="927887" cy="873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05" y="1711216"/>
            <a:ext cx="927887" cy="85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93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9963" y="11540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Welcome aboard! 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982" y="2479589"/>
            <a:ext cx="1291280" cy="1291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4602" y="4860323"/>
            <a:ext cx="3641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</a:rPr>
              <a:t>Thank you.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0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011" y="211137"/>
            <a:ext cx="10515600" cy="145492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CHHD</a:t>
            </a:r>
            <a:r>
              <a:rPr lang="en-US" dirty="0" smtClean="0">
                <a:solidFill>
                  <a:srgbClr val="002060"/>
                </a:solidFill>
              </a:rPr>
              <a:t>: </a:t>
            </a:r>
            <a:r>
              <a:rPr lang="en-US" b="1" dirty="0" smtClean="0">
                <a:solidFill>
                  <a:srgbClr val="002060"/>
                </a:solidFill>
              </a:rPr>
              <a:t>C</a:t>
            </a:r>
            <a:r>
              <a:rPr lang="en-US" dirty="0" smtClean="0">
                <a:solidFill>
                  <a:srgbClr val="002060"/>
                </a:solidFill>
              </a:rPr>
              <a:t>hild </a:t>
            </a:r>
            <a:r>
              <a:rPr lang="en-US" b="1" dirty="0">
                <a:solidFill>
                  <a:srgbClr val="002060"/>
                </a:solidFill>
              </a:rPr>
              <a:t>H</a:t>
            </a:r>
            <a:r>
              <a:rPr lang="en-US" dirty="0">
                <a:solidFill>
                  <a:srgbClr val="002060"/>
                </a:solidFill>
              </a:rPr>
              <a:t>ealth and </a:t>
            </a:r>
            <a:r>
              <a:rPr lang="en-US" b="1" dirty="0">
                <a:solidFill>
                  <a:srgbClr val="002060"/>
                </a:solidFill>
              </a:rPr>
              <a:t>H</a:t>
            </a:r>
            <a:r>
              <a:rPr lang="en-US" dirty="0">
                <a:solidFill>
                  <a:srgbClr val="002060"/>
                </a:solidFill>
              </a:rPr>
              <a:t>uman </a:t>
            </a:r>
            <a:r>
              <a:rPr lang="en-US" b="1" dirty="0" smtClean="0">
                <a:solidFill>
                  <a:srgbClr val="002060"/>
                </a:solidFill>
              </a:rPr>
              <a:t>D</a:t>
            </a:r>
            <a:r>
              <a:rPr lang="en-US" dirty="0" smtClean="0">
                <a:solidFill>
                  <a:srgbClr val="002060"/>
                </a:solidFill>
              </a:rPr>
              <a:t>evelopment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1429" y="1383165"/>
            <a:ext cx="2060249" cy="2001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583" y="4556764"/>
            <a:ext cx="4843849" cy="2236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3828" y="1242519"/>
            <a:ext cx="71669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Fields of study: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Fertility, conception, and reproduction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Birth and development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Pediatric diseases and progression</a:t>
            </a:r>
          </a:p>
          <a:p>
            <a:pPr lvl="1"/>
            <a:endParaRPr lang="en-US" dirty="0">
              <a:solidFill>
                <a:srgbClr val="002060"/>
              </a:solidFill>
            </a:endParaRPr>
          </a:p>
          <a:p>
            <a:pPr lvl="1"/>
            <a:endParaRPr lang="en-US" dirty="0" smtClean="0">
              <a:solidFill>
                <a:srgbClr val="002060"/>
              </a:solidFill>
            </a:endParaRPr>
          </a:p>
          <a:p>
            <a:pPr lvl="1"/>
            <a:endParaRPr lang="en-US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Four research themes: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Human Reproduction &amp; Development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Molecular &amp; Cellular Determinants of Child Health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Neuroscience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Health Outcomes in Childhood Diseases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241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The Leadership Team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858896" y="2483107"/>
            <a:ext cx="4250726" cy="1808807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CA" altLang="en-US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</a:t>
            </a:r>
            <a:r>
              <a:rPr lang="fr-CA" alt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Isabelle </a:t>
            </a:r>
            <a:r>
              <a:rPr lang="fr-CA" altLang="en-US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Gagnon, PhD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CA" altLang="en-US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Associate Program Leader</a:t>
            </a:r>
            <a:endParaRPr kumimoji="0" lang="en-US" altLang="en-US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CA" alt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Email</a:t>
            </a:r>
            <a:r>
              <a:rPr lang="fr-CA" alt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CA" alt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isabelle.gagnon8@mcgill.ca</a:t>
            </a:r>
            <a:r>
              <a:rPr lang="fr-CA" alt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CA" altLang="en-US" sz="2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CA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Tel: </a:t>
            </a:r>
            <a:r>
              <a:rPr lang="en-US" sz="2000" b="0" i="0" dirty="0" smtClean="0"/>
              <a:t>514-412-4400</a:t>
            </a:r>
            <a:r>
              <a:rPr lang="en-US" sz="2000" b="0" i="0" dirty="0" smtClean="0">
                <a:effectLst/>
                <a:latin typeface="Open Sans"/>
              </a:rPr>
              <a:t> </a:t>
            </a:r>
            <a:r>
              <a:rPr lang="fr-CA" alt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</a:t>
            </a:r>
            <a:r>
              <a:rPr lang="fr-CA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CA" alt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23896</a:t>
            </a:r>
            <a:endParaRPr lang="fr-CA" alt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fr-CA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4" descr="kol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4" t="1086" r="822" b="822"/>
          <a:stretch>
            <a:fillRect/>
          </a:stretch>
        </p:blipFill>
        <p:spPr bwMode="auto">
          <a:xfrm>
            <a:off x="263611" y="2244210"/>
            <a:ext cx="1610497" cy="2138320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931773" y="2055813"/>
            <a:ext cx="3884141" cy="197201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CA" altLang="en-US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</a:t>
            </a:r>
            <a:r>
              <a:rPr lang="en-CA" alt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CA" alt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Kolja</a:t>
            </a:r>
            <a:r>
              <a:rPr lang="en-CA" alt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altLang="en-US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Eppert</a:t>
            </a:r>
            <a:r>
              <a:rPr lang="en-CA" altLang="en-US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PhD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CA" altLang="en-US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Leader</a:t>
            </a:r>
            <a:endParaRPr kumimoji="0" lang="en-US" altLang="en-US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CA" alt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Email</a:t>
            </a:r>
            <a:r>
              <a:rPr lang="fr-CA" alt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CA" alt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kolja.eppert@mcgill.ca</a:t>
            </a:r>
            <a:endParaRPr lang="fr-CA" altLang="en-US" sz="2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CA" alt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Tel: (514) 934-1934 ext. 23876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19183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6" name="Picture 2" descr="gagnon_isabel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70" y="2244211"/>
            <a:ext cx="1713470" cy="213832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592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The Admin Team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5336" y="1927804"/>
            <a:ext cx="1373303" cy="1609725"/>
          </a:xfrm>
          <a:prstGeom prst="rect">
            <a:avLst/>
          </a:prstGeom>
          <a:ln w="19050">
            <a:solidFill>
              <a:schemeClr val="tx1"/>
            </a:solidFill>
            <a:prstDash val="solid"/>
          </a:ln>
          <a:effectLst>
            <a:softEdge rad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336" y="4530097"/>
            <a:ext cx="1373303" cy="1590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592" y="4530097"/>
            <a:ext cx="1366300" cy="1590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592" y="1927803"/>
            <a:ext cx="1366300" cy="16097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57384" y="2101723"/>
            <a:ext cx="291791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Murielle M. Akpa, PhD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sz="1600" b="1" i="1" dirty="0">
                <a:solidFill>
                  <a:srgbClr val="002060"/>
                </a:solidFill>
              </a:rPr>
              <a:t>Interim Program </a:t>
            </a:r>
            <a:r>
              <a:rPr lang="en-US" sz="1600" b="1" i="1" dirty="0" smtClean="0">
                <a:solidFill>
                  <a:srgbClr val="002060"/>
                </a:solidFill>
              </a:rPr>
              <a:t>Manager</a:t>
            </a:r>
          </a:p>
          <a:p>
            <a:r>
              <a:rPr lang="en-US" sz="1400" dirty="0" smtClean="0"/>
              <a:t>Email: </a:t>
            </a:r>
            <a:r>
              <a:rPr lang="en-US" sz="1400" u="sng" dirty="0" smtClean="0">
                <a:solidFill>
                  <a:srgbClr val="0070C0"/>
                </a:solidFill>
              </a:rPr>
              <a:t>murielle.akpa@muhc.mcgill.ca</a:t>
            </a:r>
          </a:p>
          <a:p>
            <a:r>
              <a:rPr lang="en-US" sz="1400" dirty="0" smtClean="0"/>
              <a:t>Tel: 514-934-1934 ext. 76360</a:t>
            </a:r>
          </a:p>
          <a:p>
            <a:r>
              <a:rPr lang="en-US" sz="1400" dirty="0" smtClean="0"/>
              <a:t>Office: EM0.3211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957384" y="4530097"/>
            <a:ext cx="300171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>
                <a:solidFill>
                  <a:srgbClr val="002060"/>
                </a:solidFill>
              </a:rPr>
              <a:t>Angela </a:t>
            </a:r>
            <a:r>
              <a:rPr lang="fr-CA" b="1" dirty="0" err="1" smtClean="0">
                <a:solidFill>
                  <a:srgbClr val="002060"/>
                </a:solidFill>
              </a:rPr>
              <a:t>Roussos</a:t>
            </a:r>
            <a:endParaRPr lang="fr-CA" b="1" dirty="0" smtClean="0">
              <a:solidFill>
                <a:srgbClr val="002060"/>
              </a:solidFill>
            </a:endParaRPr>
          </a:p>
          <a:p>
            <a:r>
              <a:rPr lang="fr-CA" sz="1600" b="1" i="1" dirty="0" smtClean="0">
                <a:solidFill>
                  <a:srgbClr val="002060"/>
                </a:solidFill>
              </a:rPr>
              <a:t>Program </a:t>
            </a:r>
            <a:r>
              <a:rPr lang="fr-CA" sz="1600" b="1" i="1" dirty="0">
                <a:solidFill>
                  <a:srgbClr val="002060"/>
                </a:solidFill>
              </a:rPr>
              <a:t>Assistant </a:t>
            </a:r>
            <a:endParaRPr lang="en-US" sz="1600" i="1" dirty="0">
              <a:solidFill>
                <a:srgbClr val="002060"/>
              </a:solidFill>
            </a:endParaRPr>
          </a:p>
          <a:p>
            <a:r>
              <a:rPr lang="fr-CA" sz="1400" dirty="0" smtClean="0"/>
              <a:t>Email</a:t>
            </a:r>
            <a:r>
              <a:rPr lang="fr-CA" sz="1400" dirty="0"/>
              <a:t>: </a:t>
            </a:r>
            <a:r>
              <a:rPr lang="fr-CA" sz="1400" u="sng" dirty="0">
                <a:solidFill>
                  <a:srgbClr val="0070C0"/>
                </a:solidFill>
              </a:rPr>
              <a:t>angela.roussos@muhc.mcgill.ca</a:t>
            </a:r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 smtClean="0"/>
              <a:t>Tel: (514) 934-1934 ext. 23023</a:t>
            </a:r>
          </a:p>
          <a:p>
            <a:r>
              <a:rPr lang="en-US" sz="1400" dirty="0" smtClean="0"/>
              <a:t>Office: EM0.3221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208360" y="2101723"/>
            <a:ext cx="290778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Sara Beydoun, MBA</a:t>
            </a:r>
          </a:p>
          <a:p>
            <a:r>
              <a:rPr lang="en-US" sz="1600" b="1" i="1" dirty="0" smtClean="0">
                <a:solidFill>
                  <a:srgbClr val="002060"/>
                </a:solidFill>
              </a:rPr>
              <a:t>Technical Coordinator</a:t>
            </a:r>
          </a:p>
          <a:p>
            <a:r>
              <a:rPr lang="en-US" sz="1400" dirty="0" smtClean="0"/>
              <a:t>Email: </a:t>
            </a:r>
            <a:r>
              <a:rPr lang="en-US" sz="1400" u="sng" dirty="0" smtClean="0">
                <a:solidFill>
                  <a:srgbClr val="0070C0"/>
                </a:solidFill>
              </a:rPr>
              <a:t>sara.beydoun@muhc.mcgill.ca</a:t>
            </a:r>
          </a:p>
          <a:p>
            <a:r>
              <a:rPr lang="en-US" sz="1400" dirty="0" smtClean="0"/>
              <a:t>Tel: (514) 934-1934 ext. 76128</a:t>
            </a:r>
          </a:p>
          <a:p>
            <a:r>
              <a:rPr lang="en-US" sz="1400" dirty="0" smtClean="0"/>
              <a:t>Office: EM0.3211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208360" y="4586741"/>
            <a:ext cx="32221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err="1" smtClean="0">
                <a:solidFill>
                  <a:srgbClr val="002060"/>
                </a:solidFill>
              </a:rPr>
              <a:t>Rosanna</a:t>
            </a:r>
            <a:r>
              <a:rPr lang="fr-CA" b="1" dirty="0" smtClean="0">
                <a:solidFill>
                  <a:srgbClr val="002060"/>
                </a:solidFill>
              </a:rPr>
              <a:t> </a:t>
            </a:r>
            <a:r>
              <a:rPr lang="fr-CA" b="1" dirty="0" err="1" smtClean="0">
                <a:solidFill>
                  <a:srgbClr val="002060"/>
                </a:solidFill>
              </a:rPr>
              <a:t>Camarda</a:t>
            </a:r>
            <a:endParaRPr lang="fr-CA" b="1" dirty="0" smtClean="0">
              <a:solidFill>
                <a:srgbClr val="002060"/>
              </a:solidFill>
            </a:endParaRPr>
          </a:p>
          <a:p>
            <a:r>
              <a:rPr lang="en-US" sz="1600" b="1" i="1" dirty="0" smtClean="0">
                <a:solidFill>
                  <a:srgbClr val="002060"/>
                </a:solidFill>
              </a:rPr>
              <a:t>Program Assistant </a:t>
            </a:r>
            <a:endParaRPr lang="en-US" sz="1600" b="1" i="1" dirty="0">
              <a:solidFill>
                <a:srgbClr val="002060"/>
              </a:solidFill>
            </a:endParaRPr>
          </a:p>
          <a:p>
            <a:r>
              <a:rPr lang="fr-CA" sz="1400" dirty="0" smtClean="0"/>
              <a:t>Email</a:t>
            </a:r>
            <a:r>
              <a:rPr lang="fr-CA" sz="1400" dirty="0"/>
              <a:t>: </a:t>
            </a:r>
            <a:r>
              <a:rPr lang="fr-CA" sz="1400" u="sng" dirty="0">
                <a:solidFill>
                  <a:srgbClr val="0070C0"/>
                </a:solidFill>
              </a:rPr>
              <a:t>rosanna.camarda@muhc.mcgill.ca</a:t>
            </a:r>
            <a:r>
              <a:rPr lang="fr-CA" sz="1400" dirty="0"/>
              <a:t> </a:t>
            </a:r>
            <a:endParaRPr lang="fr-CA" sz="1400" dirty="0" smtClean="0"/>
          </a:p>
          <a:p>
            <a:r>
              <a:rPr lang="en-US" sz="1400" dirty="0" smtClean="0"/>
              <a:t>Tel: (514)934-1934 ext. 22418</a:t>
            </a:r>
          </a:p>
          <a:p>
            <a:r>
              <a:rPr lang="en-US" sz="1400" dirty="0" smtClean="0"/>
              <a:t>Office: EM0.3217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911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1320"/>
            <a:ext cx="10515600" cy="141690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5300" dirty="0" smtClean="0">
                <a:solidFill>
                  <a:srgbClr val="002060"/>
                </a:solidFill>
              </a:rPr>
              <a:t>Check out our renewed website!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CA" dirty="0">
                <a:solidFill>
                  <a:srgbClr val="297FD5"/>
                </a:solidFill>
                <a:latin typeface="Calibri"/>
                <a:ea typeface="+mn-ea"/>
                <a:cs typeface="+mn-cs"/>
              </a:rPr>
              <a:t>https://www.chhd-program.com</a:t>
            </a:r>
            <a:r>
              <a:rPr lang="en-CA" sz="3600" dirty="0">
                <a:solidFill>
                  <a:srgbClr val="297FD5"/>
                </a:solidFill>
                <a:latin typeface="Calibri"/>
                <a:ea typeface="+mn-ea"/>
                <a:cs typeface="+mn-cs"/>
              </a:rPr>
              <a:t/>
            </a:r>
            <a:br>
              <a:rPr lang="en-CA" sz="3600" dirty="0">
                <a:solidFill>
                  <a:srgbClr val="297FD5"/>
                </a:solidFill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4659"/>
            <a:ext cx="10515600" cy="4422303"/>
          </a:xfrm>
        </p:spPr>
        <p:txBody>
          <a:bodyPr/>
          <a:lstStyle/>
          <a:p>
            <a:r>
              <a:rPr lang="en-US" sz="2400" dirty="0" smtClean="0">
                <a:effectLst/>
                <a:latin typeface="enriqueta"/>
              </a:rPr>
              <a:t>To access links for the </a:t>
            </a:r>
            <a:r>
              <a:rPr lang="en-US" sz="2400" dirty="0" err="1" smtClean="0">
                <a:effectLst/>
                <a:latin typeface="enriqueta"/>
              </a:rPr>
              <a:t>TeamUp</a:t>
            </a:r>
            <a:r>
              <a:rPr lang="en-US" sz="2400" dirty="0" smtClean="0">
                <a:effectLst/>
                <a:latin typeface="enriqueta"/>
              </a:rPr>
              <a:t> calendars to book equipment and desks you should go to “Technical Resources” under the “Resources” page and login</a:t>
            </a:r>
          </a:p>
          <a:p>
            <a:pPr marL="1371600" lvl="3" indent="0">
              <a:buNone/>
            </a:pPr>
            <a:endParaRPr lang="en-US" sz="2000" dirty="0" smtClean="0">
              <a:latin typeface="enriqueta"/>
            </a:endParaRPr>
          </a:p>
          <a:p>
            <a:pPr marL="1371600" lvl="3" indent="0">
              <a:buNone/>
            </a:pPr>
            <a:endParaRPr lang="en-US" sz="2000" dirty="0">
              <a:latin typeface="enriqueta"/>
            </a:endParaRPr>
          </a:p>
          <a:p>
            <a:pPr marL="1371600" lvl="3" indent="0">
              <a:buNone/>
            </a:pPr>
            <a:r>
              <a:rPr lang="en-US" sz="2200" dirty="0" smtClean="0">
                <a:latin typeface="enriqueta"/>
              </a:rPr>
              <a:t>Password: </a:t>
            </a:r>
            <a:r>
              <a:rPr lang="en-US" sz="2200" b="1" dirty="0" smtClean="0">
                <a:solidFill>
                  <a:srgbClr val="0070C0"/>
                </a:solidFill>
                <a:latin typeface="enriqueta"/>
              </a:rPr>
              <a:t>youth2020</a:t>
            </a:r>
            <a:endParaRPr lang="en-US" sz="22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45492"/>
            <a:ext cx="5458340" cy="422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35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611" y="140772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Useful Links and Documents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6680" y="1334530"/>
            <a:ext cx="6664411" cy="55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36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80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Training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8033"/>
            <a:ext cx="10515600" cy="56099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All CHHD members should login to the RI-Portal and complete the applicable trainings.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</a:rPr>
              <a:t>Safety Training: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Introduction to Emergency </a:t>
            </a:r>
            <a:r>
              <a:rPr lang="en-US" dirty="0" smtClean="0">
                <a:solidFill>
                  <a:srgbClr val="002060"/>
                </a:solidFill>
              </a:rPr>
              <a:t>Measures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Workplace Hazardous Materials Information System (WHMIS) for Laboratories</a:t>
            </a:r>
            <a:endParaRPr lang="en-US" dirty="0" smtClean="0">
              <a:solidFill>
                <a:srgbClr val="002060"/>
              </a:solidFill>
            </a:endParaRPr>
          </a:p>
          <a:p>
            <a:pPr lvl="1"/>
            <a:r>
              <a:rPr lang="en-US" dirty="0">
                <a:solidFill>
                  <a:srgbClr val="002060"/>
                </a:solidFill>
              </a:rPr>
              <a:t>Hazardous Waste </a:t>
            </a:r>
            <a:r>
              <a:rPr lang="en-US" dirty="0" smtClean="0">
                <a:solidFill>
                  <a:srgbClr val="002060"/>
                </a:solidFill>
              </a:rPr>
              <a:t>Disposal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Biosafety </a:t>
            </a:r>
            <a:r>
              <a:rPr lang="en-US" dirty="0" smtClean="0">
                <a:solidFill>
                  <a:srgbClr val="002060"/>
                </a:solidFill>
              </a:rPr>
              <a:t>Principles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</a:rPr>
              <a:t>Animal Resources Division Training: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Online Theory </a:t>
            </a:r>
            <a:r>
              <a:rPr lang="en-US" dirty="0">
                <a:solidFill>
                  <a:srgbClr val="002060"/>
                </a:solidFill>
              </a:rPr>
              <a:t>C</a:t>
            </a:r>
            <a:r>
              <a:rPr lang="en-US" dirty="0" smtClean="0">
                <a:solidFill>
                  <a:srgbClr val="002060"/>
                </a:solidFill>
              </a:rPr>
              <a:t>ourse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Specific Workshop</a:t>
            </a:r>
          </a:p>
        </p:txBody>
      </p:sp>
    </p:spTree>
    <p:extLst>
      <p:ext uri="{BB962C8B-B14F-4D97-AF65-F5344CB8AC3E}">
        <p14:creationId xmlns:p14="http://schemas.microsoft.com/office/powerpoint/2010/main" val="2895039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8" r="28664"/>
          <a:stretch/>
        </p:blipFill>
        <p:spPr bwMode="auto">
          <a:xfrm>
            <a:off x="9325194" y="4741994"/>
            <a:ext cx="939045" cy="194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14" y="-18561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Waste Disposal</a:t>
            </a:r>
            <a:endParaRPr lang="en-CA" dirty="0">
              <a:solidFill>
                <a:srgbClr val="00206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896849" y="847556"/>
            <a:ext cx="2186767" cy="84012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b="1" dirty="0">
                <a:solidFill>
                  <a:schemeClr val="tx1"/>
                </a:solidFill>
              </a:rPr>
              <a:t>Biohazard</a:t>
            </a:r>
          </a:p>
          <a:p>
            <a:pPr algn="ctr"/>
            <a:r>
              <a:rPr lang="en-CA" sz="2400" b="1" dirty="0">
                <a:solidFill>
                  <a:schemeClr val="tx1"/>
                </a:solidFill>
              </a:rPr>
              <a:t>Contaminated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071856" y="821158"/>
            <a:ext cx="2167144" cy="85417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/>
              <a:t>Not</a:t>
            </a:r>
          </a:p>
          <a:p>
            <a:pPr algn="ctr"/>
            <a:r>
              <a:rPr lang="en-CA" sz="2400" b="1" dirty="0"/>
              <a:t>Contaminated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402" y="762001"/>
            <a:ext cx="22558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12634" r="9970" b="23790"/>
          <a:stretch/>
        </p:blipFill>
        <p:spPr>
          <a:xfrm>
            <a:off x="2029973" y="1990556"/>
            <a:ext cx="1920517" cy="2057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19456" y="1600201"/>
            <a:ext cx="2319544" cy="2463207"/>
            <a:chOff x="3588077" y="4552676"/>
            <a:chExt cx="2319544" cy="2463207"/>
          </a:xfrm>
        </p:grpSpPr>
        <p:pic>
          <p:nvPicPr>
            <p:cNvPr id="9" name="Picture 6" descr="Résultats de recherche d'images pour « cardboard box »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000" l="100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077" y="4846455"/>
              <a:ext cx="2169428" cy="2169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804488" y="5190114"/>
              <a:ext cx="210313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sz="2000" b="1" dirty="0"/>
                <a:t>"NON-</a:t>
              </a:r>
            </a:p>
            <a:p>
              <a:pPr algn="ctr"/>
              <a:r>
                <a:rPr lang="en-CA" sz="2000" b="1" dirty="0"/>
                <a:t>CONTAMINATED BROKEN GLASS"</a:t>
              </a:r>
            </a:p>
          </p:txBody>
        </p:sp>
        <p:pic>
          <p:nvPicPr>
            <p:cNvPr id="11" name="Picture 10" descr="Résultats de recherche d'images pour « sharpie »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923" b="93462" l="1923" r="986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023" y="4552676"/>
              <a:ext cx="1162155" cy="1162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2" descr="Résultats de recherche d'images pour « yellow sharp containers »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596" y="5564052"/>
            <a:ext cx="1179148" cy="117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8159123" y="1687683"/>
            <a:ext cx="1954392" cy="2093427"/>
            <a:chOff x="3588077" y="4552676"/>
            <a:chExt cx="2169428" cy="2463206"/>
          </a:xfrm>
        </p:grpSpPr>
        <p:pic>
          <p:nvPicPr>
            <p:cNvPr id="14" name="Picture 6" descr="Résultats de recherche d'images pour « cardboard box »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000" l="100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077" y="4846455"/>
              <a:ext cx="2169428" cy="2169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726698" y="5502577"/>
              <a:ext cx="1987656" cy="11950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A" sz="2000" b="1" dirty="0"/>
                <a:t>"AGAROSE/</a:t>
              </a:r>
            </a:p>
            <a:p>
              <a:pPr algn="ctr"/>
              <a:r>
                <a:rPr lang="fr-CA" sz="2000" b="1" dirty="0"/>
                <a:t>ACRYLAMIDE GELS"</a:t>
              </a:r>
              <a:endParaRPr lang="en-CA" sz="2000" b="1" dirty="0"/>
            </a:p>
          </p:txBody>
        </p:sp>
        <p:pic>
          <p:nvPicPr>
            <p:cNvPr id="16" name="Picture 10" descr="Résultats de recherche d'images pour « sharpie »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923" b="93462" l="1923" r="986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023" y="4552676"/>
              <a:ext cx="1162155" cy="1162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2" descr="Résultats de recherche d'images pour « yellow sharp containers »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361" y="4842614"/>
            <a:ext cx="1839650" cy="183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Ã©sultats de recherche d'images pour Â«Â plastic containers whiteÂ Â»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278" y="3578513"/>
            <a:ext cx="1793372" cy="139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6733" y="4130494"/>
            <a:ext cx="2928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Compatible with autoclave</a:t>
            </a:r>
            <a:endParaRPr lang="en-CA" b="1" u="sng" dirty="0">
              <a:solidFill>
                <a:srgbClr val="FF0000"/>
              </a:solidFill>
            </a:endParaRPr>
          </a:p>
        </p:txBody>
      </p:sp>
      <p:sp>
        <p:nvSpPr>
          <p:cNvPr id="19" name="AutoShape 6" descr="RÃ©sultats de recherche d'images pour Â«Â xylene bottleÂ Â»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20" name="AutoShape 8" descr="RÃ©sultats de recherche d'images pour Â«Â xylene bottleÂ Â»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pSp>
        <p:nvGrpSpPr>
          <p:cNvPr id="25" name="Group 24"/>
          <p:cNvGrpSpPr/>
          <p:nvPr/>
        </p:nvGrpSpPr>
        <p:grpSpPr>
          <a:xfrm>
            <a:off x="4993356" y="3200401"/>
            <a:ext cx="2169428" cy="2465219"/>
            <a:chOff x="5651930" y="4572000"/>
            <a:chExt cx="2169428" cy="2465219"/>
          </a:xfrm>
        </p:grpSpPr>
        <p:grpSp>
          <p:nvGrpSpPr>
            <p:cNvPr id="26" name="Group 25"/>
            <p:cNvGrpSpPr/>
            <p:nvPr/>
          </p:nvGrpSpPr>
          <p:grpSpPr>
            <a:xfrm>
              <a:off x="5651930" y="4867791"/>
              <a:ext cx="2169428" cy="2169428"/>
              <a:chOff x="5651930" y="4867791"/>
              <a:chExt cx="2169428" cy="2169428"/>
            </a:xfrm>
          </p:grpSpPr>
          <p:pic>
            <p:nvPicPr>
              <p:cNvPr id="28" name="Picture 6" descr="Résultats de recherche d'images pour « cardboard box »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2000" l="1000" r="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1930" y="4867791"/>
                <a:ext cx="2169428" cy="21694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5792161" y="5352047"/>
                <a:ext cx="194730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sz="2000" b="1" dirty="0"/>
                  <a:t>"NON-CONTAMINATED PLASTICS"</a:t>
                </a:r>
              </a:p>
            </p:txBody>
          </p:sp>
        </p:grpSp>
        <p:pic>
          <p:nvPicPr>
            <p:cNvPr id="27" name="Picture 10" descr="Résultats de recherche d'images pour « sharpie »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923" b="93462" l="1923" r="986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645" y="4572000"/>
              <a:ext cx="1162155" cy="1162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2" descr="Résultats de recherche d'images pour « yellow sharp containers »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086" y="5167466"/>
            <a:ext cx="1316678" cy="131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8429876" y="4526734"/>
            <a:ext cx="17906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000" b="1" dirty="0"/>
              <a:t>SOLUTIONS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424038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190381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3" imgW="6857835" imgH="5143500" progId="AcroExch.Document.DC">
                  <p:embed/>
                </p:oleObj>
              </mc:Choice>
              <mc:Fallback>
                <p:oleObj name="Acrobat Document" r:id="rId3" imgW="6857835" imgH="51435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903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655</TotalTime>
  <Words>362</Words>
  <Application>Microsoft Office PowerPoint</Application>
  <PresentationFormat>Widescreen</PresentationFormat>
  <Paragraphs>101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enriqueta</vt:lpstr>
      <vt:lpstr>Open Sans</vt:lpstr>
      <vt:lpstr>Times New Roman</vt:lpstr>
      <vt:lpstr>Wingdings</vt:lpstr>
      <vt:lpstr>Office Theme</vt:lpstr>
      <vt:lpstr>Acrobat Document</vt:lpstr>
      <vt:lpstr>Orientation Session</vt:lpstr>
      <vt:lpstr>CHHD: Child Health and Human Development </vt:lpstr>
      <vt:lpstr>The Leadership Team</vt:lpstr>
      <vt:lpstr>The Admin Team</vt:lpstr>
      <vt:lpstr>Check out our renewed website! https://www.chhd-program.com </vt:lpstr>
      <vt:lpstr>Useful Links and Documents</vt:lpstr>
      <vt:lpstr>Training</vt:lpstr>
      <vt:lpstr>Waste Disposal</vt:lpstr>
      <vt:lpstr>PowerPoint Presentation</vt:lpstr>
      <vt:lpstr>PowerPoint Presentation</vt:lpstr>
      <vt:lpstr>Recycling</vt:lpstr>
      <vt:lpstr>PowerPoint Presentation</vt:lpstr>
      <vt:lpstr>Trainee Committee</vt:lpstr>
      <vt:lpstr>Follow us on Social Media!</vt:lpstr>
      <vt:lpstr>Welcome aboard! </vt:lpstr>
    </vt:vector>
  </TitlesOfParts>
  <Company>CUSM\MUHC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Orientation Session</dc:title>
  <dc:creator>Sara Beydoun (CUSM)</dc:creator>
  <cp:lastModifiedBy>Sara Beydoun (CUSM)</cp:lastModifiedBy>
  <cp:revision>27</cp:revision>
  <dcterms:created xsi:type="dcterms:W3CDTF">2024-08-20T13:40:33Z</dcterms:created>
  <dcterms:modified xsi:type="dcterms:W3CDTF">2024-08-29T18:29:51Z</dcterms:modified>
</cp:coreProperties>
</file>